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3" r:id="rId2"/>
    <p:sldId id="469" r:id="rId3"/>
    <p:sldId id="470" r:id="rId4"/>
    <p:sldId id="471" r:id="rId5"/>
    <p:sldId id="472" r:id="rId6"/>
    <p:sldId id="438" r:id="rId7"/>
    <p:sldId id="475" r:id="rId8"/>
    <p:sldId id="478" r:id="rId9"/>
    <p:sldId id="474" r:id="rId10"/>
    <p:sldId id="479" r:id="rId11"/>
    <p:sldId id="477" r:id="rId12"/>
    <p:sldId id="480" r:id="rId13"/>
  </p:sldIdLst>
  <p:sldSz cx="12192000" cy="6858000"/>
  <p:notesSz cx="6858000" cy="9945688"/>
  <p:custDataLst>
    <p:tags r:id="rId15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33CC"/>
    <a:srgbClr val="008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70275" autoAdjust="0"/>
  </p:normalViewPr>
  <p:slideViewPr>
    <p:cSldViewPr>
      <p:cViewPr>
        <p:scale>
          <a:sx n="50" d="100"/>
          <a:sy n="50" d="100"/>
        </p:scale>
        <p:origin x="-834" y="-46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A3E82-AD82-43B1-8347-B83881E229E1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FE873-BFB2-4B9D-AEE3-BBEA6F01CB3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EB8D0-1CCB-4966-B56E-1EF43E7E9A06}" type="datetimeFigureOut">
              <a:rPr lang="ru-RU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77FC1-543E-4FB5-8FB0-93AEBA1AF2E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972480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C2578-3FE4-4AE8-9917-5E277D74ACEE}" type="datetimeFigureOut">
              <a:rPr lang="ru-RU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0791A9-8888-4A6C-9A10-20100C0D3CE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202099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85B80-B975-41AF-B572-0B7AA1DD28EF}" type="datetimeFigureOut">
              <a:rPr lang="ru-RU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DAFA9E-D60A-478B-97B5-8FF540BAE6D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977508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DAA91-AB16-4EED-8A04-FF98B8DD6E6F}" type="datetimeFigureOut">
              <a:rPr lang="ru-RU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364F47-AB3C-4888-9EFE-15E05BAFC1B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285176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64884-BC07-44D7-A868-FC706AFBA0F8}" type="datetimeFigureOut">
              <a:rPr lang="ru-RU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1F247F-B171-4A3C-8331-B9F89AB14B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753810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DD662-CE30-4D9F-8A2E-2BDB065E6765}" type="datetimeFigureOut">
              <a:rPr lang="ru-RU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F3ACF0-9C7B-4599-9642-66C8DE4D280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461634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B871B-BF53-4B1C-A05A-6CAAD66220F5}" type="datetimeFigureOut">
              <a:rPr lang="ru-RU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529F0B-2CF6-41EB-BAB9-4DCC77E543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149320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E4F89-B3AA-4D2E-8567-0BD45644C136}" type="datetimeFigureOut">
              <a:rPr lang="ru-RU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CD5FDA-4FEF-4A67-9475-801F2223036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629549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8D779-163C-4FCC-8C7C-BA5672822AEA}" type="datetimeFigureOut">
              <a:rPr lang="ru-RU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8FDF0C-47E2-4727-AFFC-5C9CD2A25F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29415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0E9AB-4889-46B6-B3B4-2A13006494D6}" type="datetimeFigureOut">
              <a:rPr lang="ru-RU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06FA0-ABC0-4B6D-A2B3-A33EC07B215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449776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F3A42-00D9-4A2B-82C2-0DD28F08BB1D}" type="datetimeFigureOut">
              <a:rPr lang="ru-RU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CD499-D767-4CFC-8BF9-2315224F7C9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570676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B204E31-3CF1-4ACC-A469-52829C9EB898}" type="datetimeFigureOut">
              <a:rPr lang="ru-RU"/>
              <a:pPr>
                <a:defRPr/>
              </a:pPr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48C6EE19-31F1-4755-AF04-61DFCB1B09F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8.wav"/><Relationship Id="rId4" Type="http://schemas.openxmlformats.org/officeDocument/2006/relationships/audio" Target="../media/audio7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3.wav"/><Relationship Id="rId5" Type="http://schemas.openxmlformats.org/officeDocument/2006/relationships/audio" Target="../media/audio12.wav"/><Relationship Id="rId4" Type="http://schemas.openxmlformats.org/officeDocument/2006/relationships/audio" Target="../media/audio1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3.wav"/><Relationship Id="rId5" Type="http://schemas.openxmlformats.org/officeDocument/2006/relationships/audio" Target="../media/audio12.wav"/><Relationship Id="rId4" Type="http://schemas.openxmlformats.org/officeDocument/2006/relationships/audio" Target="../media/audio11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audio" Target="../media/audio7.wav"/><Relationship Id="rId3" Type="http://schemas.openxmlformats.org/officeDocument/2006/relationships/audio" Target="../media/audio2.wav"/><Relationship Id="rId7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audio" Target="../media/audio4.wav"/><Relationship Id="rId4" Type="http://schemas.openxmlformats.org/officeDocument/2006/relationships/audio" Target="../media/audio3.wav"/><Relationship Id="rId9" Type="http://schemas.openxmlformats.org/officeDocument/2006/relationships/audio" Target="../media/audio8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8.wav"/><Relationship Id="rId4" Type="http://schemas.openxmlformats.org/officeDocument/2006/relationships/audio" Target="../media/audio7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0" y="857232"/>
            <a:ext cx="121920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tabLst>
                <a:tab pos="225425" algn="l"/>
                <a:tab pos="2773363" algn="l"/>
              </a:tabLst>
            </a:pPr>
            <a:r>
              <a:rPr lang="en-US" altLang="ru-RU" sz="12000" b="1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Das Wetter</a:t>
            </a:r>
            <a:endParaRPr lang="en-US" altLang="ru-RU" sz="12000" b="1" i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0" y="5657671"/>
            <a:ext cx="12192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44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Составил</a:t>
            </a:r>
            <a:r>
              <a:rPr lang="de-DE" sz="44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 </a:t>
            </a:r>
            <a:r>
              <a:rPr lang="ru-RU" sz="44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Н.П. </a:t>
            </a:r>
            <a:r>
              <a:rPr lang="ru-RU" sz="4400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Хмеленок</a:t>
            </a:r>
            <a:endParaRPr lang="ru-RU" sz="4400" b="1" i="1" dirty="0">
              <a:solidFill>
                <a:srgbClr val="006600"/>
              </a:solidFill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 err="1">
                <a:ln/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Городнянский</a:t>
            </a:r>
            <a:r>
              <a:rPr lang="ru-RU" sz="2800" b="1" i="1" dirty="0">
                <a:ln/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Центр детского и юношеского творчества</a:t>
            </a:r>
            <a:endParaRPr lang="ru-RU" sz="2800" b="1" dirty="0">
              <a:ln/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Штриховая стрелка вправо 5">
            <a:hlinkClick r:id="" action="ppaction://hlinkshowjump?jump=nextslide"/>
          </p:cNvPr>
          <p:cNvSpPr/>
          <p:nvPr/>
        </p:nvSpPr>
        <p:spPr>
          <a:xfrm>
            <a:off x="11208568" y="260648"/>
            <a:ext cx="714375" cy="428625"/>
          </a:xfrm>
          <a:prstGeom prst="striped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8" name="Прямоугольник 11"/>
          <p:cNvSpPr>
            <a:spLocks noChangeArrowheads="1"/>
          </p:cNvSpPr>
          <p:nvPr/>
        </p:nvSpPr>
        <p:spPr bwMode="auto">
          <a:xfrm>
            <a:off x="0" y="4214818"/>
            <a:ext cx="12192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0033CC"/>
                </a:solidFill>
                <a:cs typeface="Arial" charset="0"/>
              </a:rPr>
              <a:t>Там, где нет стрелок,</a:t>
            </a:r>
          </a:p>
          <a:p>
            <a:pPr algn="ctr"/>
            <a:r>
              <a:rPr lang="ru-RU" sz="4400" b="1" i="1" dirty="0" smtClean="0">
                <a:solidFill>
                  <a:srgbClr val="0033CC"/>
                </a:solidFill>
                <a:cs typeface="Arial" charset="0"/>
              </a:rPr>
              <a:t>на другой слайд  переходить пробелом</a:t>
            </a:r>
            <a:endParaRPr lang="ru-RU" sz="4400" dirty="0">
              <a:solidFill>
                <a:srgbClr val="0033CC"/>
              </a:solidFill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0" y="2714620"/>
            <a:ext cx="12192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tabLst>
                <a:tab pos="225425" algn="l"/>
                <a:tab pos="2773363" algn="l"/>
              </a:tabLst>
            </a:pPr>
            <a:r>
              <a:rPr lang="ru-RU" altLang="ru-RU" sz="9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Погода</a:t>
            </a:r>
            <a:endParaRPr lang="en-US" altLang="ru-RU" sz="9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35360" y="0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5400" b="1" i="1" dirty="0" smtClean="0">
                <a:solidFill>
                  <a:srgbClr val="0033CC"/>
                </a:solidFill>
              </a:rPr>
              <a:t>Деревья чёрные.</a:t>
            </a:r>
            <a:endParaRPr lang="ru-RU" sz="5400" b="1" i="1" dirty="0">
              <a:solidFill>
                <a:srgbClr val="0033CC"/>
              </a:solidFill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35360" y="857232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5400" b="1" i="1" dirty="0" smtClean="0">
                <a:solidFill>
                  <a:srgbClr val="0033CC"/>
                </a:solidFill>
              </a:rPr>
              <a:t>Die Bäume sind schwarz.</a:t>
            </a:r>
            <a:endParaRPr lang="de-DE" sz="5400" b="1" i="1" dirty="0">
              <a:solidFill>
                <a:srgbClr val="0033CC"/>
              </a:solidFill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335360" y="1714488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5400" b="1" i="1" dirty="0" smtClean="0">
                <a:solidFill>
                  <a:srgbClr val="C00000"/>
                </a:solidFill>
              </a:rPr>
              <a:t>Дети катаются на санках.</a:t>
            </a:r>
            <a:endParaRPr lang="ru-RU" sz="5400" b="1" i="1" dirty="0">
              <a:solidFill>
                <a:srgbClr val="C00000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335360" y="2571744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5400" b="1" i="1" dirty="0" smtClean="0">
                <a:solidFill>
                  <a:srgbClr val="C00000"/>
                </a:solidFill>
              </a:rPr>
              <a:t>Die Kinder rodeln.</a:t>
            </a:r>
            <a:endParaRPr lang="de-DE" sz="5400" b="1" i="1" dirty="0">
              <a:solidFill>
                <a:srgbClr val="C00000"/>
              </a:solidFill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335360" y="3500438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5400" b="1" i="1" dirty="0" smtClean="0">
                <a:solidFill>
                  <a:srgbClr val="008000"/>
                </a:solidFill>
              </a:rPr>
              <a:t>В доме стоит ёлка.</a:t>
            </a:r>
            <a:endParaRPr lang="ru-RU" sz="5400" b="1" i="1" dirty="0">
              <a:solidFill>
                <a:srgbClr val="008000"/>
              </a:solidFill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335360" y="4286256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5400" b="1" i="1" dirty="0" smtClean="0">
                <a:solidFill>
                  <a:srgbClr val="008000"/>
                </a:solidFill>
              </a:rPr>
              <a:t>Im Haus steht ein Tannenbaum.</a:t>
            </a:r>
            <a:endParaRPr lang="de-DE" sz="5400" b="1" i="1" dirty="0">
              <a:solidFill>
                <a:srgbClr val="008000"/>
              </a:solidFill>
            </a:endParaRPr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335360" y="5143512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5400" b="1" i="1" dirty="0" smtClean="0"/>
              <a:t>Это моё любимое время года.</a:t>
            </a:r>
            <a:endParaRPr lang="ru-RU" sz="5400" b="1" i="1" dirty="0"/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335360" y="5934670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5400" b="1" i="1" dirty="0" smtClean="0"/>
              <a:t>Das ist meine Lieblingsjahreszeit.</a:t>
            </a:r>
            <a:endParaRPr lang="de-DE" sz="5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e Bäume sind schwar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e Kinder rodel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Im Haus steht ein Tannenbau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as ist meine Lieblingsjahreszei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335360" y="0"/>
            <a:ext cx="1185664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5000" b="1" i="1" dirty="0" smtClean="0">
                <a:solidFill>
                  <a:srgbClr val="008000"/>
                </a:solidFill>
              </a:rPr>
              <a:t>Das Wetter ist schön.</a:t>
            </a:r>
            <a:endParaRPr lang="de-DE" sz="5000" dirty="0">
              <a:solidFill>
                <a:srgbClr val="008000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335360" y="714356"/>
            <a:ext cx="1185664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5000" b="1" i="1" dirty="0" smtClean="0">
                <a:solidFill>
                  <a:srgbClr val="008000"/>
                </a:solidFill>
              </a:rPr>
              <a:t>Погода прекрасная.</a:t>
            </a:r>
            <a:endParaRPr lang="ru-RU" sz="5000" b="1" i="1" dirty="0">
              <a:solidFill>
                <a:srgbClr val="008000"/>
              </a:solidFill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335360" y="1357298"/>
            <a:ext cx="1185664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5000" b="1" i="1" dirty="0" smtClean="0">
                <a:solidFill>
                  <a:srgbClr val="C00000"/>
                </a:solidFill>
              </a:rPr>
              <a:t>Es ist heiß.</a:t>
            </a:r>
            <a:endParaRPr lang="de-DE" sz="5000" dirty="0">
              <a:solidFill>
                <a:srgbClr val="C00000"/>
              </a:solidFill>
            </a:endParaRPr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335360" y="2000240"/>
            <a:ext cx="1185664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5000" b="1" i="1" dirty="0" smtClean="0">
                <a:solidFill>
                  <a:srgbClr val="C00000"/>
                </a:solidFill>
              </a:rPr>
              <a:t>Жарко.</a:t>
            </a:r>
            <a:endParaRPr lang="ru-RU" sz="5000" b="1" i="1" dirty="0">
              <a:solidFill>
                <a:srgbClr val="C00000"/>
              </a:solidFill>
            </a:endParaRP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335360" y="2714620"/>
            <a:ext cx="1185664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5000" b="1" i="1" dirty="0" smtClean="0">
                <a:solidFill>
                  <a:srgbClr val="0033CC"/>
                </a:solidFill>
              </a:rPr>
              <a:t>Die Bäume sind grün.</a:t>
            </a:r>
            <a:endParaRPr lang="de-DE" sz="5000" dirty="0">
              <a:solidFill>
                <a:srgbClr val="0033CC"/>
              </a:solidFill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335360" y="3286124"/>
            <a:ext cx="1185664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5000" b="1" i="1" dirty="0" smtClean="0">
                <a:solidFill>
                  <a:srgbClr val="0033CC"/>
                </a:solidFill>
              </a:rPr>
              <a:t>Деревья зелёные.</a:t>
            </a:r>
            <a:endParaRPr lang="ru-RU" sz="5000" b="1" i="1" dirty="0">
              <a:solidFill>
                <a:srgbClr val="0033CC"/>
              </a:solidFill>
            </a:endParaRPr>
          </a:p>
        </p:txBody>
      </p: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335360" y="4000504"/>
            <a:ext cx="1185664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5000" b="1" i="1" dirty="0" smtClean="0"/>
              <a:t>Wir sehen viele Blumen.</a:t>
            </a:r>
            <a:endParaRPr lang="de-DE" sz="5000" dirty="0"/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335360" y="4714884"/>
            <a:ext cx="1185664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5000" b="1" i="1" dirty="0" smtClean="0"/>
              <a:t>Мы видим много цветов.</a:t>
            </a:r>
            <a:endParaRPr lang="ru-RU" sz="5000" b="1" i="1" dirty="0"/>
          </a:p>
        </p:txBody>
      </p:sp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335360" y="5429264"/>
            <a:ext cx="118566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4800" b="1" i="1" dirty="0" smtClean="0">
                <a:solidFill>
                  <a:srgbClr val="FF0000"/>
                </a:solidFill>
              </a:rPr>
              <a:t>Die Kinder gehen nicht in die Schule.</a:t>
            </a:r>
            <a:endParaRPr lang="de-DE" sz="4800" dirty="0">
              <a:solidFill>
                <a:srgbClr val="FF0000"/>
              </a:solidFill>
            </a:endParaRPr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335360" y="5996226"/>
            <a:ext cx="1185664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5000" b="1" i="1" dirty="0" smtClean="0">
                <a:solidFill>
                  <a:srgbClr val="FF0000"/>
                </a:solidFill>
              </a:rPr>
              <a:t>Дети не ходят в школу.</a:t>
            </a:r>
            <a:endParaRPr lang="ru-RU" sz="50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as Wetter ist schön. 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s ist heiß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ie Bäume sind grü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r sehen viele Blume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ie Kinder gehen nicht in die Schul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335360" y="0"/>
            <a:ext cx="1185664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5000" b="1" i="1" dirty="0" smtClean="0">
                <a:solidFill>
                  <a:srgbClr val="008000"/>
                </a:solidFill>
              </a:rPr>
              <a:t>Погода прекрасная.</a:t>
            </a:r>
            <a:endParaRPr lang="ru-RU" sz="5000" b="1" i="1" dirty="0">
              <a:solidFill>
                <a:srgbClr val="008000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335360" y="714356"/>
            <a:ext cx="1185664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5000" b="1" i="1" dirty="0" smtClean="0">
                <a:solidFill>
                  <a:srgbClr val="008000"/>
                </a:solidFill>
              </a:rPr>
              <a:t>Das Wetter ist schön.</a:t>
            </a:r>
            <a:endParaRPr lang="de-DE" sz="5000" dirty="0">
              <a:solidFill>
                <a:srgbClr val="008000"/>
              </a:solidFill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335360" y="1357298"/>
            <a:ext cx="1185664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5000" b="1" i="1" dirty="0" smtClean="0">
                <a:solidFill>
                  <a:srgbClr val="FF0000"/>
                </a:solidFill>
              </a:rPr>
              <a:t>Жарко.</a:t>
            </a:r>
            <a:endParaRPr lang="ru-RU" sz="5000" b="1" i="1" dirty="0">
              <a:solidFill>
                <a:srgbClr val="FF0000"/>
              </a:solidFill>
            </a:endParaRPr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335360" y="2000240"/>
            <a:ext cx="1185664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5000" b="1" i="1" dirty="0" smtClean="0">
                <a:solidFill>
                  <a:srgbClr val="FF0000"/>
                </a:solidFill>
              </a:rPr>
              <a:t>Es ist heiß.</a:t>
            </a:r>
            <a:endParaRPr lang="de-DE" sz="5000" dirty="0">
              <a:solidFill>
                <a:srgbClr val="FF0000"/>
              </a:solidFill>
            </a:endParaRP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335360" y="2643182"/>
            <a:ext cx="1185664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5000" b="1" i="1" dirty="0" smtClean="0">
                <a:solidFill>
                  <a:srgbClr val="0033CC"/>
                </a:solidFill>
              </a:rPr>
              <a:t>Деревья зелёные.</a:t>
            </a:r>
            <a:endParaRPr lang="ru-RU" sz="5000" b="1" i="1" dirty="0">
              <a:solidFill>
                <a:srgbClr val="0033CC"/>
              </a:solidFill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335360" y="3286124"/>
            <a:ext cx="1185664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5000" b="1" i="1" dirty="0" smtClean="0">
                <a:solidFill>
                  <a:srgbClr val="0033CC"/>
                </a:solidFill>
              </a:rPr>
              <a:t>Die Bäume sind grün.</a:t>
            </a:r>
            <a:endParaRPr lang="de-DE" sz="5000" dirty="0">
              <a:solidFill>
                <a:srgbClr val="0033CC"/>
              </a:solidFill>
            </a:endParaRPr>
          </a:p>
        </p:txBody>
      </p: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335360" y="4000504"/>
            <a:ext cx="1185664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5000" b="1" i="1" dirty="0" smtClean="0"/>
              <a:t>Мы видим много цветов.</a:t>
            </a:r>
            <a:endParaRPr lang="ru-RU" sz="5000" b="1" i="1" dirty="0"/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335360" y="4714884"/>
            <a:ext cx="1185664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5000" b="1" i="1" dirty="0" smtClean="0"/>
              <a:t>Wir sehen viele Blumen.</a:t>
            </a:r>
            <a:endParaRPr lang="de-DE" sz="5000" dirty="0"/>
          </a:p>
        </p:txBody>
      </p:sp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335360" y="5429264"/>
            <a:ext cx="1185664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4800" b="1" i="1" dirty="0" smtClean="0">
                <a:solidFill>
                  <a:srgbClr val="C00000"/>
                </a:solidFill>
              </a:rPr>
              <a:t>Дети не ходят в школу.</a:t>
            </a:r>
            <a:endParaRPr lang="ru-RU" sz="4800" b="1" i="1" dirty="0">
              <a:solidFill>
                <a:srgbClr val="C00000"/>
              </a:solidFill>
            </a:endParaRPr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335360" y="5996226"/>
            <a:ext cx="1185664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5000" b="1" i="1" dirty="0" smtClean="0">
                <a:solidFill>
                  <a:srgbClr val="C00000"/>
                </a:solidFill>
              </a:rPr>
              <a:t>Die Kinder gehen nicht in die Schule.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as Wetter ist schön. 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s ist heiß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ie Bäume sind grü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r sehen viele Blume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ie Kinder gehen nicht in die Schul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407988" y="0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de-DE" sz="4800" b="1" i="1" dirty="0" smtClean="0">
                <a:solidFill>
                  <a:srgbClr val="003399"/>
                </a:solidFill>
              </a:rPr>
              <a:t>Das Wetter ist schön.</a:t>
            </a:r>
            <a:endParaRPr lang="de-DE" altLang="ru-RU" sz="4800" b="1" i="1" dirty="0" smtClean="0">
              <a:solidFill>
                <a:srgbClr val="003399"/>
              </a:solidFill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407988" y="692696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ru-RU" sz="4800" b="1" i="1" dirty="0" smtClean="0">
                <a:solidFill>
                  <a:srgbClr val="C00000"/>
                </a:solidFill>
              </a:rPr>
              <a:t>Погода прекрасная.</a:t>
            </a:r>
            <a:endParaRPr lang="en-US" altLang="ru-RU" sz="4800" b="1" i="1" dirty="0" smtClean="0">
              <a:solidFill>
                <a:srgbClr val="C00000"/>
              </a:solidFill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407988" y="1340768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de-DE" sz="4800" b="1" i="1" dirty="0" smtClean="0">
                <a:solidFill>
                  <a:srgbClr val="003399"/>
                </a:solidFill>
              </a:rPr>
              <a:t>Das Wetter ist schlecht.</a:t>
            </a:r>
            <a:endParaRPr lang="de-DE" altLang="ru-RU" sz="4800" b="1" i="1" dirty="0" smtClean="0">
              <a:solidFill>
                <a:srgbClr val="003399"/>
              </a:solidFill>
            </a:endParaRPr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407988" y="1988840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ru-RU" sz="4800" b="1" i="1" dirty="0" smtClean="0">
                <a:solidFill>
                  <a:srgbClr val="C00000"/>
                </a:solidFill>
              </a:rPr>
              <a:t>Погода плохая.</a:t>
            </a:r>
            <a:endParaRPr lang="en-US" altLang="ru-RU" sz="4800" b="1" i="1" dirty="0" smtClean="0">
              <a:solidFill>
                <a:srgbClr val="C00000"/>
              </a:solidFill>
            </a:endParaRP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407988" y="2708920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de-DE" sz="4800" b="1" i="1" dirty="0" smtClean="0">
                <a:solidFill>
                  <a:srgbClr val="003399"/>
                </a:solidFill>
              </a:rPr>
              <a:t>Es ist heiß.</a:t>
            </a:r>
            <a:endParaRPr lang="de-DE" altLang="ru-RU" sz="4800" b="1" i="1" dirty="0" smtClean="0">
              <a:solidFill>
                <a:srgbClr val="003399"/>
              </a:solidFill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407988" y="3356992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ru-RU" sz="4800" b="1" i="1" dirty="0" smtClean="0">
                <a:solidFill>
                  <a:srgbClr val="C00000"/>
                </a:solidFill>
              </a:rPr>
              <a:t>Жарко.</a:t>
            </a:r>
            <a:endParaRPr lang="en-US" altLang="ru-RU" sz="4800" b="1" i="1" dirty="0" smtClean="0">
              <a:solidFill>
                <a:srgbClr val="C00000"/>
              </a:solidFill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07988" y="4077072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de-DE" sz="4800" b="1" i="1" dirty="0" smtClean="0">
                <a:solidFill>
                  <a:srgbClr val="003399"/>
                </a:solidFill>
              </a:rPr>
              <a:t>Es ist kalt.</a:t>
            </a:r>
            <a:endParaRPr lang="de-DE" altLang="ru-RU" sz="4800" b="1" i="1" dirty="0" smtClean="0">
              <a:solidFill>
                <a:srgbClr val="003399"/>
              </a:solidFill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07988" y="4797153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4800" b="1" i="1" dirty="0" smtClean="0">
                <a:solidFill>
                  <a:srgbClr val="C00000"/>
                </a:solidFill>
              </a:rPr>
              <a:t>Холодно.</a:t>
            </a: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407988" y="5373216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de-DE" sz="4800" b="1" i="1" dirty="0" smtClean="0">
                <a:solidFill>
                  <a:srgbClr val="003399"/>
                </a:solidFill>
              </a:rPr>
              <a:t>Es ist warm</a:t>
            </a:r>
            <a:r>
              <a:rPr lang="de-DE" sz="4800" b="1" i="1" dirty="0" smtClean="0">
                <a:solidFill>
                  <a:srgbClr val="003399"/>
                </a:solidFill>
              </a:rPr>
              <a:t>.</a:t>
            </a:r>
            <a:endParaRPr lang="de-DE" altLang="ru-RU" sz="4800" b="1" i="1" dirty="0" smtClean="0">
              <a:solidFill>
                <a:srgbClr val="003399"/>
              </a:solidFill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07988" y="6027003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ru-RU" sz="4800" b="1" i="1" dirty="0" smtClean="0">
                <a:solidFill>
                  <a:srgbClr val="C00000"/>
                </a:solidFill>
              </a:rPr>
              <a:t>Тепло.</a:t>
            </a:r>
            <a:endParaRPr lang="en-US" altLang="ru-RU" sz="4800" b="1" i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407988" y="0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ru-RU" sz="4800" b="1" i="1" dirty="0" smtClean="0">
                <a:solidFill>
                  <a:srgbClr val="C00000"/>
                </a:solidFill>
              </a:rPr>
              <a:t>Погода прекрасная.</a:t>
            </a:r>
            <a:endParaRPr lang="en-US" altLang="ru-RU" sz="4800" b="1" i="1" dirty="0" smtClean="0">
              <a:solidFill>
                <a:srgbClr val="C00000"/>
              </a:solidFill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407988" y="692696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de-DE" sz="4800" b="1" i="1" dirty="0" smtClean="0">
                <a:solidFill>
                  <a:srgbClr val="003399"/>
                </a:solidFill>
              </a:rPr>
              <a:t>Das Wetter ist schön.</a:t>
            </a:r>
            <a:endParaRPr lang="de-DE" altLang="ru-RU" sz="4800" b="1" i="1" dirty="0" smtClean="0">
              <a:solidFill>
                <a:srgbClr val="003399"/>
              </a:solidFill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407988" y="1340768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ru-RU" sz="4800" b="1" i="1" dirty="0" smtClean="0">
                <a:solidFill>
                  <a:srgbClr val="C00000"/>
                </a:solidFill>
              </a:rPr>
              <a:t>Погода плохая.</a:t>
            </a:r>
            <a:endParaRPr lang="en-US" altLang="ru-RU" sz="4800" b="1" i="1" dirty="0" smtClean="0">
              <a:solidFill>
                <a:srgbClr val="C00000"/>
              </a:solidFill>
            </a:endParaRPr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407988" y="1988840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de-DE" sz="4800" b="1" i="1" dirty="0" smtClean="0">
                <a:solidFill>
                  <a:srgbClr val="003399"/>
                </a:solidFill>
              </a:rPr>
              <a:t>Das Wetter ist schlecht.</a:t>
            </a:r>
            <a:endParaRPr lang="de-DE" altLang="ru-RU" sz="4800" b="1" i="1" dirty="0" smtClean="0">
              <a:solidFill>
                <a:srgbClr val="003399"/>
              </a:solidFill>
            </a:endParaRP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407988" y="2564904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ru-RU" sz="4800" b="1" i="1" dirty="0" smtClean="0">
                <a:solidFill>
                  <a:srgbClr val="C00000"/>
                </a:solidFill>
              </a:rPr>
              <a:t>Жарко.</a:t>
            </a:r>
            <a:endParaRPr lang="en-US" altLang="ru-RU" sz="4800" b="1" i="1" dirty="0" smtClean="0">
              <a:solidFill>
                <a:srgbClr val="C00000"/>
              </a:solidFill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407988" y="3356992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de-DE" sz="4800" b="1" i="1" dirty="0" smtClean="0">
                <a:solidFill>
                  <a:srgbClr val="003399"/>
                </a:solidFill>
              </a:rPr>
              <a:t>Es ist heiß.</a:t>
            </a:r>
            <a:endParaRPr lang="de-DE" altLang="ru-RU" sz="4800" b="1" i="1" dirty="0" smtClean="0">
              <a:solidFill>
                <a:srgbClr val="003399"/>
              </a:solidFill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07988" y="4077072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4800" b="1" i="1" dirty="0" smtClean="0">
                <a:solidFill>
                  <a:srgbClr val="C00000"/>
                </a:solidFill>
              </a:rPr>
              <a:t>Холодно.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07988" y="4797152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de-DE" sz="4800" b="1" i="1" dirty="0" smtClean="0">
                <a:solidFill>
                  <a:srgbClr val="003399"/>
                </a:solidFill>
              </a:rPr>
              <a:t>Es ist kalt.</a:t>
            </a:r>
            <a:endParaRPr lang="de-DE" altLang="ru-RU" sz="4800" b="1" i="1" dirty="0" smtClean="0">
              <a:solidFill>
                <a:srgbClr val="003399"/>
              </a:solidFill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407988" y="5373216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ru-RU" sz="4800" b="1" i="1" dirty="0" smtClean="0">
                <a:solidFill>
                  <a:srgbClr val="C00000"/>
                </a:solidFill>
              </a:rPr>
              <a:t>Тепло.</a:t>
            </a:r>
            <a:endParaRPr lang="en-US" altLang="ru-RU" sz="4800" b="1" i="1" dirty="0" smtClean="0">
              <a:solidFill>
                <a:srgbClr val="C00000"/>
              </a:solidFill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07988" y="6027003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de-DE" sz="4800" b="1" i="1" dirty="0" smtClean="0">
                <a:solidFill>
                  <a:srgbClr val="003399"/>
                </a:solidFill>
              </a:rPr>
              <a:t>Es ist warm.</a:t>
            </a:r>
            <a:endParaRPr lang="de-DE" altLang="ru-RU" sz="4800" b="1" i="1" dirty="0" smtClean="0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407988" y="0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de-DE" sz="4800" b="1" i="1" dirty="0" smtClean="0">
                <a:solidFill>
                  <a:srgbClr val="003399"/>
                </a:solidFill>
              </a:rPr>
              <a:t>Es ist kühl.</a:t>
            </a:r>
            <a:endParaRPr lang="de-DE" altLang="ru-RU" sz="4800" b="1" i="1" dirty="0" smtClean="0">
              <a:solidFill>
                <a:srgbClr val="003399"/>
              </a:solidFill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407988" y="692696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ru-RU" sz="4800" b="1" i="1" dirty="0" smtClean="0">
                <a:solidFill>
                  <a:srgbClr val="C00000"/>
                </a:solidFill>
              </a:rPr>
              <a:t>Прохладно.</a:t>
            </a:r>
            <a:endParaRPr lang="en-US" altLang="ru-RU" sz="4800" b="1" i="1" dirty="0" smtClean="0">
              <a:solidFill>
                <a:srgbClr val="C00000"/>
              </a:solidFill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407988" y="1340768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de-DE" sz="4800" b="1" i="1" dirty="0" smtClean="0">
                <a:solidFill>
                  <a:srgbClr val="003399"/>
                </a:solidFill>
              </a:rPr>
              <a:t>Es schneit.</a:t>
            </a:r>
            <a:endParaRPr lang="de-DE" altLang="ru-RU" sz="4800" b="1" i="1" dirty="0" smtClean="0">
              <a:solidFill>
                <a:srgbClr val="003399"/>
              </a:solidFill>
            </a:endParaRPr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407988" y="1988840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ru-RU" sz="4800" b="1" i="1" dirty="0" smtClean="0">
                <a:solidFill>
                  <a:srgbClr val="C00000"/>
                </a:solidFill>
              </a:rPr>
              <a:t>Идёт снег.</a:t>
            </a:r>
            <a:endParaRPr lang="en-US" altLang="ru-RU" sz="4800" b="1" i="1" dirty="0" smtClean="0">
              <a:solidFill>
                <a:srgbClr val="C00000"/>
              </a:solidFill>
            </a:endParaRP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407988" y="2708920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de-DE" sz="4800" b="1" i="1" dirty="0" smtClean="0">
                <a:solidFill>
                  <a:srgbClr val="003399"/>
                </a:solidFill>
              </a:rPr>
              <a:t>Es regnet.</a:t>
            </a:r>
            <a:endParaRPr lang="de-DE" altLang="ru-RU" sz="4800" b="1" i="1" dirty="0" smtClean="0">
              <a:solidFill>
                <a:srgbClr val="003399"/>
              </a:solidFill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407988" y="3356992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ru-RU" sz="4800" b="1" i="1" dirty="0" smtClean="0">
                <a:solidFill>
                  <a:srgbClr val="C00000"/>
                </a:solidFill>
              </a:rPr>
              <a:t>Идёт дождь.</a:t>
            </a:r>
            <a:endParaRPr lang="en-US" altLang="ru-RU" sz="4800" b="1" i="1" dirty="0" smtClean="0">
              <a:solidFill>
                <a:srgbClr val="C00000"/>
              </a:solidFill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07988" y="4077072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de-DE" sz="4800" b="1" i="1" dirty="0" smtClean="0">
                <a:solidFill>
                  <a:srgbClr val="003399"/>
                </a:solidFill>
              </a:rPr>
              <a:t>Es </a:t>
            </a:r>
            <a:r>
              <a:rPr lang="de-DE" sz="4800" b="1" i="1" dirty="0" smtClean="0">
                <a:solidFill>
                  <a:srgbClr val="003399"/>
                </a:solidFill>
              </a:rPr>
              <a:t>regnet</a:t>
            </a:r>
            <a:r>
              <a:rPr lang="ru-RU" sz="4800" b="1" i="1" dirty="0" smtClean="0">
                <a:solidFill>
                  <a:srgbClr val="003399"/>
                </a:solidFill>
              </a:rPr>
              <a:t> </a:t>
            </a:r>
            <a:r>
              <a:rPr lang="de-DE" sz="4800" b="1" i="1" dirty="0" smtClean="0">
                <a:solidFill>
                  <a:srgbClr val="003399"/>
                </a:solidFill>
              </a:rPr>
              <a:t>oft.</a:t>
            </a:r>
            <a:endParaRPr lang="de-DE" altLang="ru-RU" sz="4800" b="1" i="1" dirty="0" smtClean="0">
              <a:solidFill>
                <a:srgbClr val="003399"/>
              </a:solidFill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07988" y="4797153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ru-RU" sz="4800" b="1" i="1" dirty="0" smtClean="0">
                <a:solidFill>
                  <a:srgbClr val="C00000"/>
                </a:solidFill>
              </a:rPr>
              <a:t>Часто идёт дождь.</a:t>
            </a:r>
            <a:endParaRPr lang="de-DE" altLang="ru-RU" sz="4800" b="1" i="1" dirty="0" smtClean="0">
              <a:solidFill>
                <a:srgbClr val="C00000"/>
              </a:solidFill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407988" y="5373216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de-DE" sz="4800" b="1" i="1" dirty="0" smtClean="0">
                <a:solidFill>
                  <a:srgbClr val="003399"/>
                </a:solidFill>
              </a:rPr>
              <a:t>Das ist meine Lieblingsjahreszeit.</a:t>
            </a:r>
            <a:endParaRPr lang="de-DE" altLang="ru-RU" sz="4800" b="1" i="1" dirty="0" smtClean="0">
              <a:solidFill>
                <a:srgbClr val="003399"/>
              </a:solidFill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07988" y="6027003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ru-RU" sz="4800" b="1" i="1" dirty="0" smtClean="0">
                <a:solidFill>
                  <a:srgbClr val="C00000"/>
                </a:solidFill>
              </a:rPr>
              <a:t>Это моё любимое время года.</a:t>
            </a:r>
            <a:endParaRPr lang="ru-RU" sz="4800" b="1" i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407988" y="0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ru-RU" sz="4800" b="1" i="1" dirty="0" smtClean="0">
                <a:solidFill>
                  <a:srgbClr val="C00000"/>
                </a:solidFill>
              </a:rPr>
              <a:t>Прохладно.</a:t>
            </a:r>
            <a:endParaRPr lang="en-US" altLang="ru-RU" sz="4800" b="1" i="1" dirty="0" smtClean="0">
              <a:solidFill>
                <a:srgbClr val="C00000"/>
              </a:solidFill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407988" y="692696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de-DE" sz="4800" b="1" i="1" dirty="0" smtClean="0">
                <a:solidFill>
                  <a:srgbClr val="003399"/>
                </a:solidFill>
              </a:rPr>
              <a:t>Es ist kühl.</a:t>
            </a:r>
            <a:endParaRPr lang="de-DE" altLang="ru-RU" sz="4800" b="1" i="1" dirty="0" smtClean="0">
              <a:solidFill>
                <a:srgbClr val="003399"/>
              </a:solidFill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407988" y="1340768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ru-RU" sz="4800" b="1" i="1" dirty="0" smtClean="0">
                <a:solidFill>
                  <a:srgbClr val="C00000"/>
                </a:solidFill>
              </a:rPr>
              <a:t>Идёт снег.</a:t>
            </a:r>
            <a:endParaRPr lang="en-US" altLang="ru-RU" sz="4800" b="1" i="1" dirty="0" smtClean="0">
              <a:solidFill>
                <a:srgbClr val="C00000"/>
              </a:solidFill>
            </a:endParaRPr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407988" y="1988840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de-DE" sz="4800" b="1" i="1" dirty="0" smtClean="0">
                <a:solidFill>
                  <a:srgbClr val="003399"/>
                </a:solidFill>
              </a:rPr>
              <a:t>Es schneit.</a:t>
            </a:r>
            <a:endParaRPr lang="de-DE" altLang="ru-RU" sz="4800" b="1" i="1" dirty="0" smtClean="0">
              <a:solidFill>
                <a:srgbClr val="003399"/>
              </a:solidFill>
            </a:endParaRP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407988" y="2636912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ru-RU" sz="4800" b="1" i="1" dirty="0" smtClean="0">
                <a:solidFill>
                  <a:srgbClr val="C00000"/>
                </a:solidFill>
              </a:rPr>
              <a:t>Идёт дождь.</a:t>
            </a:r>
            <a:endParaRPr lang="en-US" altLang="ru-RU" sz="4800" b="1" i="1" dirty="0" smtClean="0">
              <a:solidFill>
                <a:srgbClr val="C00000"/>
              </a:solidFill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407988" y="3356992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de-DE" sz="4800" b="1" i="1" dirty="0" smtClean="0">
                <a:solidFill>
                  <a:srgbClr val="003399"/>
                </a:solidFill>
              </a:rPr>
              <a:t>Es regnet.</a:t>
            </a:r>
            <a:endParaRPr lang="de-DE" altLang="ru-RU" sz="4800" b="1" i="1" dirty="0" smtClean="0">
              <a:solidFill>
                <a:srgbClr val="003399"/>
              </a:solidFill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07988" y="4077072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ru-RU" sz="4800" b="1" i="1" dirty="0" smtClean="0">
                <a:solidFill>
                  <a:srgbClr val="C00000"/>
                </a:solidFill>
              </a:rPr>
              <a:t>Часто идёт дождь.</a:t>
            </a:r>
            <a:endParaRPr lang="de-DE" altLang="ru-RU" sz="4800" b="1" i="1" dirty="0" smtClean="0">
              <a:solidFill>
                <a:srgbClr val="C00000"/>
              </a:solidFill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07988" y="4797152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de-DE" sz="4800" b="1" i="1" dirty="0" smtClean="0">
                <a:solidFill>
                  <a:srgbClr val="003399"/>
                </a:solidFill>
              </a:rPr>
              <a:t>Es regnet</a:t>
            </a:r>
            <a:r>
              <a:rPr lang="ru-RU" sz="4800" b="1" i="1" dirty="0" smtClean="0">
                <a:solidFill>
                  <a:srgbClr val="003399"/>
                </a:solidFill>
              </a:rPr>
              <a:t> </a:t>
            </a:r>
            <a:r>
              <a:rPr lang="de-DE" sz="4800" b="1" i="1" dirty="0" smtClean="0">
                <a:solidFill>
                  <a:srgbClr val="003399"/>
                </a:solidFill>
              </a:rPr>
              <a:t>oft.</a:t>
            </a:r>
            <a:endParaRPr lang="de-DE" altLang="ru-RU" sz="4800" b="1" i="1" dirty="0" smtClean="0">
              <a:solidFill>
                <a:srgbClr val="003399"/>
              </a:solidFill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407988" y="5373216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ru-RU" sz="4800" b="1" i="1" dirty="0" smtClean="0">
                <a:solidFill>
                  <a:srgbClr val="C00000"/>
                </a:solidFill>
              </a:rPr>
              <a:t>Это моё любимое время года.</a:t>
            </a:r>
            <a:endParaRPr lang="ru-RU" sz="4800" b="1" i="1" dirty="0" smtClean="0">
              <a:solidFill>
                <a:srgbClr val="C00000"/>
              </a:solidFill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07988" y="6027003"/>
            <a:ext cx="117840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tabLst>
                <a:tab pos="225425" algn="l"/>
                <a:tab pos="2773363" algn="l"/>
              </a:tabLst>
              <a:defRPr/>
            </a:pPr>
            <a:r>
              <a:rPr lang="de-DE" sz="4800" b="1" i="1" dirty="0" smtClean="0">
                <a:solidFill>
                  <a:srgbClr val="003399"/>
                </a:solidFill>
              </a:rPr>
              <a:t>Das ist meine Lieblingsjahreszeit.</a:t>
            </a:r>
            <a:endParaRPr lang="de-DE" altLang="ru-RU" sz="4800" b="1" i="1" dirty="0" smtClean="0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35360" y="425569"/>
            <a:ext cx="1185664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ru-RU" sz="6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Welche Jahreszeit ist das?</a:t>
            </a:r>
            <a:endParaRPr lang="de-DE" sz="6000" b="1" i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35360" y="1595021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5400" b="1" i="1" dirty="0" smtClean="0"/>
              <a:t>Das Wetter ist nicht sehr gut.</a:t>
            </a:r>
            <a:endParaRPr lang="de-DE" sz="5400" b="1" i="1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5360" y="2285992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5400" b="1" i="1" dirty="0" smtClean="0"/>
              <a:t>Es ist kalt.</a:t>
            </a:r>
            <a:endParaRPr lang="de-DE" sz="5400" b="1" i="1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35360" y="3000372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5400" b="1" i="1" dirty="0" smtClean="0"/>
              <a:t>Es schneit.</a:t>
            </a:r>
            <a:endParaRPr lang="de-DE" sz="5400" b="1" i="1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35360" y="3714752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5400" b="1" i="1" dirty="0" smtClean="0"/>
              <a:t>Die Bäume sind schwarz.</a:t>
            </a:r>
            <a:endParaRPr lang="de-DE" sz="5400" b="1" i="1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335360" y="4429132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5400" b="1" i="1" dirty="0" smtClean="0"/>
              <a:t>Die Kinder rodeln.</a:t>
            </a:r>
            <a:endParaRPr lang="de-DE" sz="5400" b="1" i="1" dirty="0"/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335360" y="5143512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5400" b="1" i="1" dirty="0" smtClean="0"/>
              <a:t>Im Haus steht ein Tannenbaum.</a:t>
            </a:r>
            <a:endParaRPr lang="de-DE" sz="5400" b="1" i="1" dirty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35360" y="5929330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5400" b="1" i="1" dirty="0" smtClean="0"/>
              <a:t>Das ist meine Lieblingsjahreszeit.</a:t>
            </a:r>
            <a:endParaRPr lang="de-DE" sz="5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elche Jahreszeit ist da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as Wetter ist nicht sehr gu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s ist kal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s schnei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ie Bäume sind schwar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Die Kinder rodel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Im Haus steht ein Tannenbau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Das ist meine Lieblingsjahreszei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35360" y="0"/>
            <a:ext cx="1185664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ru-RU" sz="6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Welche Jahreszeit ist das?</a:t>
            </a:r>
            <a:endParaRPr lang="de-DE" sz="6000" b="1" i="1" dirty="0"/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335360" y="1000108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5400" b="1" i="1" dirty="0" smtClean="0"/>
              <a:t>Das Wetter ist nicht sehr gut.</a:t>
            </a:r>
            <a:endParaRPr lang="de-DE" sz="5400" b="1" i="1" dirty="0"/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335360" y="1714488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5400" b="1" i="1" dirty="0" smtClean="0"/>
              <a:t>Погода не очень хорошая.</a:t>
            </a:r>
            <a:endParaRPr lang="ru-RU" sz="5400" b="1" i="1" dirty="0"/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335360" y="2500306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5400" b="1" i="1" dirty="0" smtClean="0"/>
              <a:t>Es ist kalt.</a:t>
            </a:r>
            <a:endParaRPr lang="de-DE" sz="5400" b="1" i="1" dirty="0"/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335360" y="3214686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5400" b="1" i="1" dirty="0" smtClean="0"/>
              <a:t>Холодно.</a:t>
            </a:r>
            <a:endParaRPr lang="ru-RU" sz="5400" b="1" i="1" dirty="0"/>
          </a:p>
        </p:txBody>
      </p: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335360" y="3857628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5400" b="1" i="1" dirty="0" smtClean="0"/>
              <a:t>Es schneit.</a:t>
            </a:r>
            <a:endParaRPr lang="de-DE" sz="5400" b="1" i="1" dirty="0"/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335360" y="4500570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5400" b="1" i="1" dirty="0" smtClean="0"/>
              <a:t>Идёт снег.</a:t>
            </a:r>
            <a:endParaRPr lang="ru-RU" sz="5400" b="1" i="1" dirty="0"/>
          </a:p>
        </p:txBody>
      </p:sp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335360" y="5214950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5400" b="1" i="1" dirty="0" smtClean="0"/>
              <a:t>Die Bäume sind schwarz.</a:t>
            </a:r>
            <a:endParaRPr lang="de-DE" sz="5400" b="1" i="1" dirty="0"/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335360" y="5934670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5400" b="1" i="1" dirty="0" smtClean="0"/>
              <a:t>Деревья чёрные.</a:t>
            </a:r>
            <a:endParaRPr lang="ru-RU" sz="5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elche Jahreszeit ist da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as Wetter ist nicht sehr gu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as Wetter ist nicht sehr gu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s ist kal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s ist kal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s schnei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s schnei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ie Bäume sind schwar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ie Bäume sind schwar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35360" y="0"/>
            <a:ext cx="1185664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ru-RU" sz="6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Welche Jahreszeit ist das?</a:t>
            </a:r>
            <a:endParaRPr lang="de-DE" sz="6000" b="1" i="1" dirty="0"/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335360" y="1000108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5400" b="1" i="1" dirty="0" smtClean="0">
                <a:solidFill>
                  <a:srgbClr val="0033CC"/>
                </a:solidFill>
              </a:rPr>
              <a:t>Погода не очень хорошая.</a:t>
            </a:r>
            <a:endParaRPr lang="ru-RU" sz="5400" b="1" i="1" dirty="0">
              <a:solidFill>
                <a:srgbClr val="0033CC"/>
              </a:solidFill>
            </a:endParaRPr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335360" y="1714488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5400" b="1" i="1" dirty="0" smtClean="0">
                <a:solidFill>
                  <a:srgbClr val="0033CC"/>
                </a:solidFill>
              </a:rPr>
              <a:t>Das Wetter ist nicht sehr gut.</a:t>
            </a:r>
            <a:endParaRPr lang="de-DE" sz="5400" b="1" i="1" dirty="0">
              <a:solidFill>
                <a:srgbClr val="0033CC"/>
              </a:solidFill>
            </a:endParaRP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335360" y="2500306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5400" b="1" i="1" dirty="0" smtClean="0">
                <a:solidFill>
                  <a:srgbClr val="C00000"/>
                </a:solidFill>
              </a:rPr>
              <a:t>Холодно.</a:t>
            </a:r>
            <a:endParaRPr lang="ru-RU" sz="5400" b="1" i="1" dirty="0">
              <a:solidFill>
                <a:srgbClr val="C00000"/>
              </a:solidFill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335360" y="3214686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5400" b="1" i="1" dirty="0" smtClean="0">
                <a:solidFill>
                  <a:srgbClr val="C00000"/>
                </a:solidFill>
              </a:rPr>
              <a:t>Es ist kalt.</a:t>
            </a:r>
            <a:endParaRPr lang="de-DE" sz="5400" b="1" i="1" dirty="0">
              <a:solidFill>
                <a:srgbClr val="C00000"/>
              </a:solidFill>
            </a:endParaRPr>
          </a:p>
        </p:txBody>
      </p: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335360" y="3857628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5400" b="1" i="1" dirty="0" smtClean="0">
                <a:solidFill>
                  <a:srgbClr val="008000"/>
                </a:solidFill>
              </a:rPr>
              <a:t>Идёт снег.</a:t>
            </a:r>
            <a:endParaRPr lang="ru-RU" sz="5400" b="1" i="1" dirty="0">
              <a:solidFill>
                <a:srgbClr val="008000"/>
              </a:solidFill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335360" y="4500570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5400" b="1" i="1" dirty="0" smtClean="0">
                <a:solidFill>
                  <a:srgbClr val="008000"/>
                </a:solidFill>
              </a:rPr>
              <a:t>Es schneit.</a:t>
            </a:r>
            <a:endParaRPr lang="de-DE" sz="5400" b="1" i="1" dirty="0">
              <a:solidFill>
                <a:srgbClr val="008000"/>
              </a:solidFill>
            </a:endParaRPr>
          </a:p>
        </p:txBody>
      </p:sp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335360" y="5214950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5400" b="1" i="1" dirty="0" smtClean="0"/>
              <a:t>Деревья чёрные.</a:t>
            </a:r>
            <a:endParaRPr lang="ru-RU" sz="5400" b="1" i="1" dirty="0"/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335360" y="5934670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5400" b="1" i="1" dirty="0" smtClean="0"/>
              <a:t>Die Bäume sind schwarz.</a:t>
            </a:r>
            <a:endParaRPr lang="de-DE" sz="5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elche Jahreszeit ist da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as Wetter ist nicht sehr gu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s ist kal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s schnei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ie Bäume sind schwar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35360" y="0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5400" b="1" i="1" dirty="0" smtClean="0">
                <a:solidFill>
                  <a:srgbClr val="008000"/>
                </a:solidFill>
              </a:rPr>
              <a:t>Die Bäume sind schwarz.</a:t>
            </a:r>
            <a:endParaRPr lang="de-DE" sz="5400" b="1" i="1" dirty="0">
              <a:solidFill>
                <a:srgbClr val="008000"/>
              </a:solidFill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35360" y="857232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5400" b="1" i="1" dirty="0" smtClean="0">
                <a:solidFill>
                  <a:srgbClr val="008000"/>
                </a:solidFill>
              </a:rPr>
              <a:t>Деревья чёрные.</a:t>
            </a:r>
            <a:endParaRPr lang="ru-RU" sz="5400" b="1" i="1" dirty="0">
              <a:solidFill>
                <a:srgbClr val="008000"/>
              </a:solidFill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335360" y="1714488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5400" b="1" i="1" dirty="0" smtClean="0">
                <a:solidFill>
                  <a:srgbClr val="C00000"/>
                </a:solidFill>
              </a:rPr>
              <a:t>Die Kinder rodeln.</a:t>
            </a:r>
            <a:endParaRPr lang="de-DE" sz="5400" b="1" i="1" dirty="0">
              <a:solidFill>
                <a:srgbClr val="C00000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335360" y="2571744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5400" b="1" i="1" dirty="0" smtClean="0">
                <a:solidFill>
                  <a:srgbClr val="C00000"/>
                </a:solidFill>
              </a:rPr>
              <a:t>Дети катаются на санках.</a:t>
            </a:r>
            <a:endParaRPr lang="ru-RU" sz="5400" b="1" i="1" dirty="0">
              <a:solidFill>
                <a:srgbClr val="C00000"/>
              </a:solidFill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335360" y="3500438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5400" b="1" i="1" dirty="0" smtClean="0">
                <a:solidFill>
                  <a:srgbClr val="0033CC"/>
                </a:solidFill>
              </a:rPr>
              <a:t>Im Haus steht ein Tannenbaum.</a:t>
            </a:r>
            <a:endParaRPr lang="de-DE" sz="5400" b="1" i="1" dirty="0">
              <a:solidFill>
                <a:srgbClr val="0033CC"/>
              </a:solidFill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335360" y="4286256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5400" b="1" i="1" dirty="0" smtClean="0">
                <a:solidFill>
                  <a:srgbClr val="0033CC"/>
                </a:solidFill>
              </a:rPr>
              <a:t>В доме стоит ёлка.</a:t>
            </a:r>
            <a:endParaRPr lang="ru-RU" sz="5400" b="1" i="1" dirty="0">
              <a:solidFill>
                <a:srgbClr val="0033CC"/>
              </a:solidFill>
            </a:endParaRPr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335360" y="5143512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5400" b="1" i="1" dirty="0" smtClean="0"/>
              <a:t>Das ist meine Lieblingsjahreszeit.</a:t>
            </a:r>
            <a:endParaRPr lang="de-DE" sz="5400" b="1" i="1" dirty="0"/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335360" y="5934670"/>
            <a:ext cx="118566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5400" b="1" i="1" dirty="0" smtClean="0"/>
              <a:t>Это моё любимое время года.</a:t>
            </a:r>
            <a:endParaRPr lang="ru-RU" sz="5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e Bäume sind schwar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e Kinder rodel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Im Haus steht ein Tannenbau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as ist meine Lieblingsjahreszei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23427d8a725826adad8c81745327cd03b527b30"/>
  <p:tag name="ISPRING_RESOURCE_PATHS_HASH_PRESENTER" val="22bfecaa678813d9ae5074e2f7d6a372221ad3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4037</TotalTime>
  <Words>449</Words>
  <Application>Microsoft Office PowerPoint</Application>
  <PresentationFormat>Произвольный</PresentationFormat>
  <Paragraphs>108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Admin</cp:lastModifiedBy>
  <cp:revision>652</cp:revision>
  <dcterms:created xsi:type="dcterms:W3CDTF">2015-08-14T11:00:15Z</dcterms:created>
  <dcterms:modified xsi:type="dcterms:W3CDTF">2022-02-04T16:09:16Z</dcterms:modified>
</cp:coreProperties>
</file>